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20" r:id="rId48"/>
    <p:sldId id="323" r:id="rId49"/>
    <p:sldId id="321" r:id="rId50"/>
    <p:sldId id="322" r:id="rId51"/>
    <p:sldId id="315" r:id="rId52"/>
    <p:sldId id="318" r:id="rId53"/>
    <p:sldId id="319" r:id="rId54"/>
    <p:sldId id="317" r:id="rId55"/>
    <p:sldId id="300" r:id="rId56"/>
    <p:sldId id="272" r:id="rId57"/>
    <p:sldId id="301" r:id="rId58"/>
    <p:sldId id="296" r:id="rId59"/>
    <p:sldId id="297" r:id="rId60"/>
    <p:sldId id="298" r:id="rId61"/>
    <p:sldId id="29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107" d="100"/>
          <a:sy n="107" d="100"/>
        </p:scale>
        <p:origin x="9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34.png"/><Relationship Id="rId4" Type="http://schemas.openxmlformats.org/officeDocument/2006/relationships/image" Target="../media/image171.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71.png"/></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91.png"/><Relationship Id="rId18" Type="http://schemas.openxmlformats.org/officeDocument/2006/relationships/image" Target="../media/image194.png"/><Relationship Id="rId3" Type="http://schemas.openxmlformats.org/officeDocument/2006/relationships/image" Target="../media/image188.png"/><Relationship Id="rId7" Type="http://schemas.openxmlformats.org/officeDocument/2006/relationships/image" Target="../media/image190.png"/><Relationship Id="rId12" Type="http://schemas.microsoft.com/office/2007/relationships/hdphoto" Target="../media/hdphoto2.wdp"/><Relationship Id="rId17" Type="http://schemas.openxmlformats.org/officeDocument/2006/relationships/image" Target="../media/image193.png"/><Relationship Id="rId2" Type="http://schemas.openxmlformats.org/officeDocument/2006/relationships/image" Target="../media/image187.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92.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6.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8.svg"/><Relationship Id="rId10" Type="http://schemas.openxmlformats.org/officeDocument/2006/relationships/image" Target="../media/image199.png"/><Relationship Id="rId4" Type="http://schemas.openxmlformats.org/officeDocument/2006/relationships/image" Target="../media/image17.png"/><Relationship Id="rId9" Type="http://schemas.openxmlformats.org/officeDocument/2006/relationships/image" Target="../media/image1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207.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203.png"/><Relationship Id="rId15" Type="http://schemas.openxmlformats.org/officeDocument/2006/relationships/image" Target="../media/image209.png"/><Relationship Id="rId10" Type="http://schemas.openxmlformats.org/officeDocument/2006/relationships/image" Target="../media/image205.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0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3320935"/>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4810250"/>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3621941"/>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698720"/>
            <a:ext cx="5753659" cy="3720068"/>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3274322"/>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3262695"/>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6492276"/>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6474975"/>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6446818"/>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4196187"/>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3280407"/>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3280407"/>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3274322"/>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3049045"/>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3905157"/>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3892920"/>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5985417"/>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3846393"/>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4299057"/>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4264767"/>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4276957"/>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3796422"/>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6379317"/>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4969633"/>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5337996"/>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4413512"/>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5051928"/>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4742586"/>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5534915"/>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5191202"/>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2269047148"/>
              </p:ext>
            </p:extLst>
          </p:nvPr>
        </p:nvGraphicFramePr>
        <p:xfrm>
          <a:off x="1753945" y="5837023"/>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4664663"/>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4664663"/>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5545565"/>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4677104"/>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3886393"/>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5746881"/>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5765635"/>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4072253"/>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4413373"/>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4995587"/>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5386362"/>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482270-6A64-2C8B-B440-9FF0554C3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64" y="630889"/>
            <a:ext cx="9452978" cy="5270986"/>
          </a:xfrm>
          <a:prstGeom prst="rect">
            <a:avLst/>
          </a:prstGeom>
        </p:spPr>
      </p:pic>
      <p:sp>
        <p:nvSpPr>
          <p:cNvPr id="5" name="TextBox 4">
            <a:extLst>
              <a:ext uri="{FF2B5EF4-FFF2-40B4-BE49-F238E27FC236}">
                <a16:creationId xmlns:a16="http://schemas.microsoft.com/office/drawing/2014/main" id="{A97CD4FA-4C71-09EF-B42E-8CF426BED440}"/>
              </a:ext>
            </a:extLst>
          </p:cNvPr>
          <p:cNvSpPr txBox="1"/>
          <p:nvPr/>
        </p:nvSpPr>
        <p:spPr>
          <a:xfrm>
            <a:off x="1480064" y="0"/>
            <a:ext cx="9452978" cy="646331"/>
          </a:xfrm>
          <a:prstGeom prst="rect">
            <a:avLst/>
          </a:prstGeom>
          <a:solidFill>
            <a:schemeClr val="tx1">
              <a:lumMod val="75000"/>
              <a:lumOff val="25000"/>
            </a:schemeClr>
          </a:solidFill>
        </p:spPr>
        <p:txBody>
          <a:bodyPr wrap="square" rtlCol="0">
            <a:spAutoFit/>
          </a:bodyPr>
          <a:lstStyle/>
          <a:p>
            <a:pPr algn="ctr"/>
            <a:r>
              <a:rPr lang="en-US" altLang="ja-JP" sz="3600" dirty="0">
                <a:solidFill>
                  <a:schemeClr val="bg1"/>
                </a:solidFill>
              </a:rPr>
              <a:t>Power BI + OpenAI</a:t>
            </a:r>
          </a:p>
        </p:txBody>
      </p:sp>
      <p:sp>
        <p:nvSpPr>
          <p:cNvPr id="6" name="TextBox 5">
            <a:extLst>
              <a:ext uri="{FF2B5EF4-FFF2-40B4-BE49-F238E27FC236}">
                <a16:creationId xmlns:a16="http://schemas.microsoft.com/office/drawing/2014/main" id="{B0699E84-D269-7F41-A810-4BAC956F9370}"/>
              </a:ext>
            </a:extLst>
          </p:cNvPr>
          <p:cNvSpPr txBox="1"/>
          <p:nvPr/>
        </p:nvSpPr>
        <p:spPr>
          <a:xfrm>
            <a:off x="1480064" y="5915008"/>
            <a:ext cx="9452978" cy="1200329"/>
          </a:xfrm>
          <a:prstGeom prst="rect">
            <a:avLst/>
          </a:prstGeom>
          <a:solidFill>
            <a:srgbClr val="FFFFFF"/>
          </a:solidFill>
        </p:spPr>
        <p:txBody>
          <a:bodyPr wrap="square" rtlCol="0">
            <a:noAutofit/>
          </a:bodyPr>
          <a:lstStyle/>
          <a:p>
            <a:endParaRPr lang="en-US" altLang="ja-JP" sz="2400" dirty="0"/>
          </a:p>
          <a:p>
            <a:endParaRPr lang="en-US" altLang="ja-JP" sz="2400" dirty="0"/>
          </a:p>
        </p:txBody>
      </p:sp>
      <p:pic>
        <p:nvPicPr>
          <p:cNvPr id="7" name="Picture 6" descr="Azure OpenAI vs OpenAI: What's the Difference? — Advancing Analytics">
            <a:extLst>
              <a:ext uri="{FF2B5EF4-FFF2-40B4-BE49-F238E27FC236}">
                <a16:creationId xmlns:a16="http://schemas.microsoft.com/office/drawing/2014/main" id="{D1645B64-E333-2FED-C779-4CC8FCF56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503" y="6151172"/>
            <a:ext cx="1125973" cy="276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atabricks logo transparent PNG - StickPNG">
            <a:extLst>
              <a:ext uri="{FF2B5EF4-FFF2-40B4-BE49-F238E27FC236}">
                <a16:creationId xmlns:a16="http://schemas.microsoft.com/office/drawing/2014/main" id="{BC707F6B-6CFA-E0FE-A29C-641E0ABB3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276" b="32844"/>
          <a:stretch/>
        </p:blipFill>
        <p:spPr bwMode="auto">
          <a:xfrm>
            <a:off x="6522175" y="6043438"/>
            <a:ext cx="2065618" cy="4362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BC60C0-EC30-FB1D-040C-5D423A0563A8}"/>
              </a:ext>
            </a:extLst>
          </p:cNvPr>
          <p:cNvPicPr>
            <a:picLocks noChangeAspect="1"/>
          </p:cNvPicPr>
          <p:nvPr/>
        </p:nvPicPr>
        <p:blipFill>
          <a:blip r:embed="rId5"/>
          <a:stretch>
            <a:fillRect/>
          </a:stretch>
        </p:blipFill>
        <p:spPr>
          <a:xfrm>
            <a:off x="1925641" y="5965306"/>
            <a:ext cx="1397731" cy="536179"/>
          </a:xfrm>
          <a:prstGeom prst="rect">
            <a:avLst/>
          </a:prstGeom>
        </p:spPr>
      </p:pic>
      <p:pic>
        <p:nvPicPr>
          <p:cNvPr id="10" name="Picture 10" descr="Brand assets - Hugging Face">
            <a:extLst>
              <a:ext uri="{FF2B5EF4-FFF2-40B4-BE49-F238E27FC236}">
                <a16:creationId xmlns:a16="http://schemas.microsoft.com/office/drawing/2014/main" id="{FCEB3C4A-32DE-53BA-8556-B48BB3341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170" y="6068699"/>
            <a:ext cx="1626951" cy="432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Navigating the LangChain Landscape: A Guide for Cloud Engineers">
            <a:extLst>
              <a:ext uri="{FF2B5EF4-FFF2-40B4-BE49-F238E27FC236}">
                <a16:creationId xmlns:a16="http://schemas.microsoft.com/office/drawing/2014/main" id="{279CB0AA-FD27-8FB4-DB40-D2BD9AD1DF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9755" y="6093490"/>
            <a:ext cx="1993113" cy="4111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hroma logo">
            <a:extLst>
              <a:ext uri="{FF2B5EF4-FFF2-40B4-BE49-F238E27FC236}">
                <a16:creationId xmlns:a16="http://schemas.microsoft.com/office/drawing/2014/main" id="{AD3AD5E4-D1D4-8F88-6954-C3B41D51B4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516" t="43192" r="33828" b="8490"/>
          <a:stretch/>
        </p:blipFill>
        <p:spPr bwMode="auto">
          <a:xfrm>
            <a:off x="3602700" y="6479940"/>
            <a:ext cx="1535022" cy="3936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05999C9-0DEA-1CCD-F66E-46FDE55EDC80}"/>
              </a:ext>
            </a:extLst>
          </p:cNvPr>
          <p:cNvPicPr>
            <a:picLocks noChangeAspect="1"/>
          </p:cNvPicPr>
          <p:nvPr/>
        </p:nvPicPr>
        <p:blipFill>
          <a:blip r:embed="rId9"/>
          <a:stretch>
            <a:fillRect/>
          </a:stretch>
        </p:blipFill>
        <p:spPr>
          <a:xfrm>
            <a:off x="5743385" y="6450532"/>
            <a:ext cx="1284215" cy="450864"/>
          </a:xfrm>
          <a:prstGeom prst="rect">
            <a:avLst/>
          </a:prstGeom>
        </p:spPr>
      </p:pic>
    </p:spTree>
    <p:extLst>
      <p:ext uri="{BB962C8B-B14F-4D97-AF65-F5344CB8AC3E}">
        <p14:creationId xmlns:p14="http://schemas.microsoft.com/office/powerpoint/2010/main" val="2669834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20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E219FF-0349-F09F-1D6B-371D3204715D}"/>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22" name="Table 4">
            <a:extLst>
              <a:ext uri="{FF2B5EF4-FFF2-40B4-BE49-F238E27FC236}">
                <a16:creationId xmlns:a16="http://schemas.microsoft.com/office/drawing/2014/main" id="{8B914AD7-E5F1-988A-69AF-761F55BD1521}"/>
              </a:ext>
            </a:extLst>
          </p:cNvPr>
          <p:cNvGraphicFramePr>
            <a:graphicFrameLocks noGrp="1"/>
          </p:cNvGraphicFramePr>
          <p:nvPr>
            <p:extLst>
              <p:ext uri="{D42A27DB-BD31-4B8C-83A1-F6EECF244321}">
                <p14:modId xmlns:p14="http://schemas.microsoft.com/office/powerpoint/2010/main" val="3977928192"/>
              </p:ext>
            </p:extLst>
          </p:nvPr>
        </p:nvGraphicFramePr>
        <p:xfrm>
          <a:off x="2084799" y="1467135"/>
          <a:ext cx="8161161" cy="2248264"/>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Product A</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Product 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Product 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53890600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Cost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390280124"/>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en-US" altLang="ja-JP" sz="1200" dirty="0">
                          <a:solidFill>
                            <a:srgbClr val="01557A"/>
                          </a:solidFill>
                        </a:rPr>
                        <a:t>Profit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1934366403"/>
                  </a:ext>
                </a:extLst>
              </a:tr>
            </a:tbl>
          </a:graphicData>
        </a:graphic>
      </p:graphicFrame>
      <p:sp>
        <p:nvSpPr>
          <p:cNvPr id="23" name="TextBox 22">
            <a:extLst>
              <a:ext uri="{FF2B5EF4-FFF2-40B4-BE49-F238E27FC236}">
                <a16:creationId xmlns:a16="http://schemas.microsoft.com/office/drawing/2014/main" id="{AAAFF09A-DC7C-E554-C937-088780C51D32}"/>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PERFORMANCE REPORT </a:t>
            </a:r>
            <a:r>
              <a:rPr lang="ja-JP" altLang="en-US" sz="1600" dirty="0">
                <a:solidFill>
                  <a:schemeClr val="bg1"/>
                </a:solidFill>
              </a:rPr>
              <a:t>業績レポート</a:t>
            </a:r>
            <a:endParaRPr lang="en-US" sz="1600" dirty="0">
              <a:solidFill>
                <a:schemeClr val="bg1"/>
              </a:solidFill>
            </a:endParaRPr>
          </a:p>
        </p:txBody>
      </p:sp>
      <p:sp>
        <p:nvSpPr>
          <p:cNvPr id="24" name="Rectangle 23">
            <a:extLst>
              <a:ext uri="{FF2B5EF4-FFF2-40B4-BE49-F238E27FC236}">
                <a16:creationId xmlns:a16="http://schemas.microsoft.com/office/drawing/2014/main" id="{756E1354-35E3-3783-E507-C14F982FD1C8}"/>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5" name="Rectangle 24">
            <a:extLst>
              <a:ext uri="{FF2B5EF4-FFF2-40B4-BE49-F238E27FC236}">
                <a16:creationId xmlns:a16="http://schemas.microsoft.com/office/drawing/2014/main" id="{0930B7CA-5335-20D9-8B49-4F6401E5A5B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00F12FA0-C5F2-CA67-D0C9-0663C6CD3889}"/>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7" name="TextBox 26">
            <a:extLst>
              <a:ext uri="{FF2B5EF4-FFF2-40B4-BE49-F238E27FC236}">
                <a16:creationId xmlns:a16="http://schemas.microsoft.com/office/drawing/2014/main" id="{F81D266B-5E91-A9B7-41B7-35A2B851CD0F}"/>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 [Real report is much more complex]</a:t>
            </a:r>
          </a:p>
        </p:txBody>
      </p:sp>
      <p:pic>
        <p:nvPicPr>
          <p:cNvPr id="28" name="Picture 27">
            <a:extLst>
              <a:ext uri="{FF2B5EF4-FFF2-40B4-BE49-F238E27FC236}">
                <a16:creationId xmlns:a16="http://schemas.microsoft.com/office/drawing/2014/main" id="{06DC4555-9F65-E27D-AB05-EDA2EE3B7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9" name="Rectangle 28">
            <a:extLst>
              <a:ext uri="{FF2B5EF4-FFF2-40B4-BE49-F238E27FC236}">
                <a16:creationId xmlns:a16="http://schemas.microsoft.com/office/drawing/2014/main" id="{0BD1F49D-8D47-F1CD-8ED0-CCF9430E1551}"/>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1" name="Table 4">
            <a:extLst>
              <a:ext uri="{FF2B5EF4-FFF2-40B4-BE49-F238E27FC236}">
                <a16:creationId xmlns:a16="http://schemas.microsoft.com/office/drawing/2014/main" id="{213349B4-7448-3559-4A02-C399C27BC2BA}"/>
              </a:ext>
            </a:extLst>
          </p:cNvPr>
          <p:cNvGraphicFramePr>
            <a:graphicFrameLocks noGrp="1"/>
          </p:cNvGraphicFramePr>
          <p:nvPr>
            <p:extLst>
              <p:ext uri="{D42A27DB-BD31-4B8C-83A1-F6EECF244321}">
                <p14:modId xmlns:p14="http://schemas.microsoft.com/office/powerpoint/2010/main" val="946150660"/>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Kanto</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2" name="Table 4">
            <a:extLst>
              <a:ext uri="{FF2B5EF4-FFF2-40B4-BE49-F238E27FC236}">
                <a16:creationId xmlns:a16="http://schemas.microsoft.com/office/drawing/2014/main" id="{62B33AB5-6D70-516F-16BC-837950061706}"/>
              </a:ext>
            </a:extLst>
          </p:cNvPr>
          <p:cNvGraphicFramePr>
            <a:graphicFrameLocks noGrp="1"/>
          </p:cNvGraphicFramePr>
          <p:nvPr>
            <p:extLst>
              <p:ext uri="{D42A27DB-BD31-4B8C-83A1-F6EECF244321}">
                <p14:modId xmlns:p14="http://schemas.microsoft.com/office/powerpoint/2010/main" val="2553637140"/>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Store </a:t>
                      </a:r>
                      <a:r>
                        <a:rPr lang="ja-JP" altLang="en-US" sz="1200" dirty="0">
                          <a:solidFill>
                            <a:schemeClr val="bg1"/>
                          </a:solidFill>
                        </a:rPr>
                        <a:t>拠点</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S1001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4" name="Table 4">
            <a:extLst>
              <a:ext uri="{FF2B5EF4-FFF2-40B4-BE49-F238E27FC236}">
                <a16:creationId xmlns:a16="http://schemas.microsoft.com/office/drawing/2014/main" id="{3497ABE6-5C78-6977-1CBF-1CEC83162377}"/>
              </a:ext>
            </a:extLst>
          </p:cNvPr>
          <p:cNvGraphicFramePr>
            <a:graphicFrameLocks noGrp="1"/>
          </p:cNvGraphicFramePr>
          <p:nvPr>
            <p:extLst>
              <p:ext uri="{D42A27DB-BD31-4B8C-83A1-F6EECF244321}">
                <p14:modId xmlns:p14="http://schemas.microsoft.com/office/powerpoint/2010/main" val="271130537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Category </a:t>
                      </a:r>
                      <a:r>
                        <a:rPr lang="ja-JP" altLang="en-US" sz="1200" dirty="0">
                          <a:solidFill>
                            <a:schemeClr val="bg1"/>
                          </a:solidFill>
                        </a:rPr>
                        <a:t>分類</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S1001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5" name="Table 4">
            <a:extLst>
              <a:ext uri="{FF2B5EF4-FFF2-40B4-BE49-F238E27FC236}">
                <a16:creationId xmlns:a16="http://schemas.microsoft.com/office/drawing/2014/main" id="{4CF77359-8BCD-104A-053F-076C8FD06CCA}"/>
              </a:ext>
            </a:extLst>
          </p:cNvPr>
          <p:cNvGraphicFramePr>
            <a:graphicFrameLocks noGrp="1"/>
          </p:cNvGraphicFramePr>
          <p:nvPr>
            <p:extLst>
              <p:ext uri="{D42A27DB-BD31-4B8C-83A1-F6EECF244321}">
                <p14:modId xmlns:p14="http://schemas.microsoft.com/office/powerpoint/2010/main" val="3288143842"/>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6" name="Straight Connector 35">
            <a:extLst>
              <a:ext uri="{FF2B5EF4-FFF2-40B4-BE49-F238E27FC236}">
                <a16:creationId xmlns:a16="http://schemas.microsoft.com/office/drawing/2014/main" id="{F46D7401-3C38-FBF8-44C2-92FC5811476F}"/>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7" name="Table 4">
            <a:extLst>
              <a:ext uri="{FF2B5EF4-FFF2-40B4-BE49-F238E27FC236}">
                <a16:creationId xmlns:a16="http://schemas.microsoft.com/office/drawing/2014/main" id="{00159006-14AE-11F5-095B-601903E22A0F}"/>
              </a:ext>
            </a:extLst>
          </p:cNvPr>
          <p:cNvGraphicFramePr>
            <a:graphicFrameLocks noGrp="1"/>
          </p:cNvGraphicFramePr>
          <p:nvPr>
            <p:extLst>
              <p:ext uri="{D42A27DB-BD31-4B8C-83A1-F6EECF244321}">
                <p14:modId xmlns:p14="http://schemas.microsoft.com/office/powerpoint/2010/main" val="153036749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Performance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Material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Expense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Management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43" name="Table 4">
            <a:extLst>
              <a:ext uri="{FF2B5EF4-FFF2-40B4-BE49-F238E27FC236}">
                <a16:creationId xmlns:a16="http://schemas.microsoft.com/office/drawing/2014/main" id="{2C49E040-5740-A7B6-3E26-72B1C555C539}"/>
              </a:ext>
            </a:extLst>
          </p:cNvPr>
          <p:cNvGraphicFramePr>
            <a:graphicFrameLocks noGrp="1"/>
          </p:cNvGraphicFramePr>
          <p:nvPr>
            <p:extLst>
              <p:ext uri="{D42A27DB-BD31-4B8C-83A1-F6EECF244321}">
                <p14:modId xmlns:p14="http://schemas.microsoft.com/office/powerpoint/2010/main" val="551905438"/>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44" name="Table 4">
            <a:extLst>
              <a:ext uri="{FF2B5EF4-FFF2-40B4-BE49-F238E27FC236}">
                <a16:creationId xmlns:a16="http://schemas.microsoft.com/office/drawing/2014/main" id="{96177F71-05C0-0A9C-020F-0DDB3084AB15}"/>
              </a:ext>
            </a:extLst>
          </p:cNvPr>
          <p:cNvGraphicFramePr>
            <a:graphicFrameLocks noGrp="1"/>
          </p:cNvGraphicFramePr>
          <p:nvPr>
            <p:extLst>
              <p:ext uri="{D42A27DB-BD31-4B8C-83A1-F6EECF244321}">
                <p14:modId xmlns:p14="http://schemas.microsoft.com/office/powerpoint/2010/main" val="1158279858"/>
              </p:ext>
            </p:extLst>
          </p:nvPr>
        </p:nvGraphicFramePr>
        <p:xfrm>
          <a:off x="2089092" y="3837588"/>
          <a:ext cx="4013915" cy="2394407"/>
        </p:xfrm>
        <a:graphic>
          <a:graphicData uri="http://schemas.openxmlformats.org/drawingml/2006/table">
            <a:tbl>
              <a:tblPr firstRow="1" bandRow="1">
                <a:tableStyleId>{5940675A-B579-460E-94D1-54222C63F5DA}</a:tableStyleId>
              </a:tblPr>
              <a:tblGrid>
                <a:gridCol w="4013915">
                  <a:extLst>
                    <a:ext uri="{9D8B030D-6E8A-4147-A177-3AD203B41FA5}">
                      <a16:colId xmlns:a16="http://schemas.microsoft.com/office/drawing/2014/main" val="1868880228"/>
                    </a:ext>
                  </a:extLst>
                </a:gridCol>
              </a:tblGrid>
              <a:tr h="352281">
                <a:tc>
                  <a:txBody>
                    <a:bodyPr/>
                    <a:lstStyle/>
                    <a:p>
                      <a:pPr algn="ctr"/>
                      <a:r>
                        <a:rPr lang="en-US" altLang="ja-JP" sz="1200" dirty="0">
                          <a:solidFill>
                            <a:schemeClr val="bg1"/>
                          </a:solidFill>
                        </a:rPr>
                        <a:t>Profit</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45" name="Rectangle 117">
            <a:extLst>
              <a:ext uri="{FF2B5EF4-FFF2-40B4-BE49-F238E27FC236}">
                <a16:creationId xmlns:a16="http://schemas.microsoft.com/office/drawing/2014/main" id="{0E70837A-6736-23BA-7D6F-AEEC60F5B609}"/>
              </a:ext>
            </a:extLst>
          </p:cNvPr>
          <p:cNvSpPr/>
          <p:nvPr/>
        </p:nvSpPr>
        <p:spPr>
          <a:xfrm>
            <a:off x="2168349" y="4326960"/>
            <a:ext cx="3792525"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6" name="TextBox 88">
            <a:extLst>
              <a:ext uri="{FF2B5EF4-FFF2-40B4-BE49-F238E27FC236}">
                <a16:creationId xmlns:a16="http://schemas.microsoft.com/office/drawing/2014/main" id="{B4F49509-EFAB-6BE3-271B-6378BD8754C5}"/>
              </a:ext>
            </a:extLst>
          </p:cNvPr>
          <p:cNvSpPr txBox="1"/>
          <p:nvPr/>
        </p:nvSpPr>
        <p:spPr>
          <a:xfrm>
            <a:off x="2269086" y="5904350"/>
            <a:ext cx="3197022" cy="254292"/>
          </a:xfrm>
          <a:prstGeom prst="rect">
            <a:avLst/>
          </a:prstGeom>
          <a:noFill/>
        </p:spPr>
        <p:txBody>
          <a:bodyPr wrap="none" lIns="0" tIns="0" rIns="0" bIns="0" rtlCol="0">
            <a:noAutofit/>
          </a:bodyPr>
          <a:lstStyle/>
          <a:p>
            <a:r>
              <a:rPr lang="ja-JP" altLang="en-US" sz="900" dirty="0"/>
              <a:t> ● </a:t>
            </a:r>
            <a:r>
              <a:rPr lang="en-US" altLang="ja-JP" sz="900" dirty="0"/>
              <a:t>Profit</a:t>
            </a:r>
            <a:endParaRPr lang="en-US" sz="900" dirty="0"/>
          </a:p>
        </p:txBody>
      </p:sp>
      <p:graphicFrame>
        <p:nvGraphicFramePr>
          <p:cNvPr id="47" name="Table 4">
            <a:extLst>
              <a:ext uri="{FF2B5EF4-FFF2-40B4-BE49-F238E27FC236}">
                <a16:creationId xmlns:a16="http://schemas.microsoft.com/office/drawing/2014/main" id="{EE72DF5F-218A-B610-D9B0-67C405067C90}"/>
              </a:ext>
            </a:extLst>
          </p:cNvPr>
          <p:cNvGraphicFramePr>
            <a:graphicFrameLocks noGrp="1"/>
          </p:cNvGraphicFramePr>
          <p:nvPr>
            <p:extLst>
              <p:ext uri="{D42A27DB-BD31-4B8C-83A1-F6EECF244321}">
                <p14:modId xmlns:p14="http://schemas.microsoft.com/office/powerpoint/2010/main" val="4078130969"/>
              </p:ext>
            </p:extLst>
          </p:nvPr>
        </p:nvGraphicFramePr>
        <p:xfrm>
          <a:off x="2230360" y="4414391"/>
          <a:ext cx="3563856" cy="1395832"/>
        </p:xfrm>
        <a:graphic>
          <a:graphicData uri="http://schemas.openxmlformats.org/drawingml/2006/table">
            <a:tbl>
              <a:tblPr firstRow="1" bandRow="1">
                <a:tableStyleId>{5940675A-B579-460E-94D1-54222C63F5DA}</a:tableStyleId>
              </a:tblPr>
              <a:tblGrid>
                <a:gridCol w="296988">
                  <a:extLst>
                    <a:ext uri="{9D8B030D-6E8A-4147-A177-3AD203B41FA5}">
                      <a16:colId xmlns:a16="http://schemas.microsoft.com/office/drawing/2014/main" val="1868880228"/>
                    </a:ext>
                  </a:extLst>
                </a:gridCol>
                <a:gridCol w="296988">
                  <a:extLst>
                    <a:ext uri="{9D8B030D-6E8A-4147-A177-3AD203B41FA5}">
                      <a16:colId xmlns:a16="http://schemas.microsoft.com/office/drawing/2014/main" val="2742149081"/>
                    </a:ext>
                  </a:extLst>
                </a:gridCol>
                <a:gridCol w="296988">
                  <a:extLst>
                    <a:ext uri="{9D8B030D-6E8A-4147-A177-3AD203B41FA5}">
                      <a16:colId xmlns:a16="http://schemas.microsoft.com/office/drawing/2014/main" val="3783687991"/>
                    </a:ext>
                  </a:extLst>
                </a:gridCol>
                <a:gridCol w="296988">
                  <a:extLst>
                    <a:ext uri="{9D8B030D-6E8A-4147-A177-3AD203B41FA5}">
                      <a16:colId xmlns:a16="http://schemas.microsoft.com/office/drawing/2014/main" val="2224261338"/>
                    </a:ext>
                  </a:extLst>
                </a:gridCol>
                <a:gridCol w="296988">
                  <a:extLst>
                    <a:ext uri="{9D8B030D-6E8A-4147-A177-3AD203B41FA5}">
                      <a16:colId xmlns:a16="http://schemas.microsoft.com/office/drawing/2014/main" val="4288759130"/>
                    </a:ext>
                  </a:extLst>
                </a:gridCol>
                <a:gridCol w="296988">
                  <a:extLst>
                    <a:ext uri="{9D8B030D-6E8A-4147-A177-3AD203B41FA5}">
                      <a16:colId xmlns:a16="http://schemas.microsoft.com/office/drawing/2014/main" val="3711642963"/>
                    </a:ext>
                  </a:extLst>
                </a:gridCol>
                <a:gridCol w="296988">
                  <a:extLst>
                    <a:ext uri="{9D8B030D-6E8A-4147-A177-3AD203B41FA5}">
                      <a16:colId xmlns:a16="http://schemas.microsoft.com/office/drawing/2014/main" val="3355096761"/>
                    </a:ext>
                  </a:extLst>
                </a:gridCol>
                <a:gridCol w="296988">
                  <a:extLst>
                    <a:ext uri="{9D8B030D-6E8A-4147-A177-3AD203B41FA5}">
                      <a16:colId xmlns:a16="http://schemas.microsoft.com/office/drawing/2014/main" val="946470011"/>
                    </a:ext>
                  </a:extLst>
                </a:gridCol>
                <a:gridCol w="296988">
                  <a:extLst>
                    <a:ext uri="{9D8B030D-6E8A-4147-A177-3AD203B41FA5}">
                      <a16:colId xmlns:a16="http://schemas.microsoft.com/office/drawing/2014/main" val="1017943305"/>
                    </a:ext>
                  </a:extLst>
                </a:gridCol>
                <a:gridCol w="296988">
                  <a:extLst>
                    <a:ext uri="{9D8B030D-6E8A-4147-A177-3AD203B41FA5}">
                      <a16:colId xmlns:a16="http://schemas.microsoft.com/office/drawing/2014/main" val="3655506813"/>
                    </a:ext>
                  </a:extLst>
                </a:gridCol>
                <a:gridCol w="296988">
                  <a:extLst>
                    <a:ext uri="{9D8B030D-6E8A-4147-A177-3AD203B41FA5}">
                      <a16:colId xmlns:a16="http://schemas.microsoft.com/office/drawing/2014/main" val="136361935"/>
                    </a:ext>
                  </a:extLst>
                </a:gridCol>
                <a:gridCol w="296988">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48" name="Table 4">
            <a:extLst>
              <a:ext uri="{FF2B5EF4-FFF2-40B4-BE49-F238E27FC236}">
                <a16:creationId xmlns:a16="http://schemas.microsoft.com/office/drawing/2014/main" id="{33EA8344-F3C3-FE7B-3287-B6F62BBCCCDB}"/>
              </a:ext>
            </a:extLst>
          </p:cNvPr>
          <p:cNvGraphicFramePr>
            <a:graphicFrameLocks noGrp="1"/>
          </p:cNvGraphicFramePr>
          <p:nvPr>
            <p:extLst>
              <p:ext uri="{D42A27DB-BD31-4B8C-83A1-F6EECF244321}">
                <p14:modId xmlns:p14="http://schemas.microsoft.com/office/powerpoint/2010/main" val="709597622"/>
              </p:ext>
            </p:extLst>
          </p:nvPr>
        </p:nvGraphicFramePr>
        <p:xfrm>
          <a:off x="6263427" y="3856743"/>
          <a:ext cx="4013915" cy="2394407"/>
        </p:xfrm>
        <a:graphic>
          <a:graphicData uri="http://schemas.openxmlformats.org/drawingml/2006/table">
            <a:tbl>
              <a:tblPr firstRow="1" bandRow="1">
                <a:tableStyleId>{5940675A-B579-460E-94D1-54222C63F5DA}</a:tableStyleId>
              </a:tblPr>
              <a:tblGrid>
                <a:gridCol w="4013915">
                  <a:extLst>
                    <a:ext uri="{9D8B030D-6E8A-4147-A177-3AD203B41FA5}">
                      <a16:colId xmlns:a16="http://schemas.microsoft.com/office/drawing/2014/main" val="1868880228"/>
                    </a:ext>
                  </a:extLst>
                </a:gridCol>
              </a:tblGrid>
              <a:tr h="352281">
                <a:tc>
                  <a:txBody>
                    <a:bodyPr/>
                    <a:lstStyle/>
                    <a:p>
                      <a:pPr algn="ctr"/>
                      <a:r>
                        <a:rPr lang="en-US" altLang="ja-JP" sz="1200" dirty="0">
                          <a:solidFill>
                            <a:schemeClr val="bg1"/>
                          </a:solidFill>
                        </a:rPr>
                        <a:t>Cost</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49" name="Rectangle 117">
            <a:extLst>
              <a:ext uri="{FF2B5EF4-FFF2-40B4-BE49-F238E27FC236}">
                <a16:creationId xmlns:a16="http://schemas.microsoft.com/office/drawing/2014/main" id="{251F61D4-407C-F264-C9C3-D3BBCAA5264C}"/>
              </a:ext>
            </a:extLst>
          </p:cNvPr>
          <p:cNvSpPr/>
          <p:nvPr/>
        </p:nvSpPr>
        <p:spPr>
          <a:xfrm>
            <a:off x="6344037" y="4330345"/>
            <a:ext cx="3792525"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0" name="TextBox 88">
            <a:extLst>
              <a:ext uri="{FF2B5EF4-FFF2-40B4-BE49-F238E27FC236}">
                <a16:creationId xmlns:a16="http://schemas.microsoft.com/office/drawing/2014/main" id="{C778CE5B-1E9C-4417-56FC-CA350FA0F1A7}"/>
              </a:ext>
            </a:extLst>
          </p:cNvPr>
          <p:cNvSpPr txBox="1"/>
          <p:nvPr/>
        </p:nvSpPr>
        <p:spPr>
          <a:xfrm>
            <a:off x="6382758" y="5798733"/>
            <a:ext cx="3651896"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Budget</a:t>
            </a:r>
            <a:endParaRPr lang="en-US" sz="900" dirty="0"/>
          </a:p>
        </p:txBody>
      </p:sp>
      <p:sp>
        <p:nvSpPr>
          <p:cNvPr id="51" name="フリーフォーム: 図形 61">
            <a:extLst>
              <a:ext uri="{FF2B5EF4-FFF2-40B4-BE49-F238E27FC236}">
                <a16:creationId xmlns:a16="http://schemas.microsoft.com/office/drawing/2014/main" id="{B07CB50E-439C-BCF6-B0A8-10B9CCA73CE9}"/>
              </a:ext>
            </a:extLst>
          </p:cNvPr>
          <p:cNvSpPr/>
          <p:nvPr/>
        </p:nvSpPr>
        <p:spPr>
          <a:xfrm>
            <a:off x="6379610" y="4508802"/>
            <a:ext cx="3639978"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フリーフォーム: 図形 61">
            <a:extLst>
              <a:ext uri="{FF2B5EF4-FFF2-40B4-BE49-F238E27FC236}">
                <a16:creationId xmlns:a16="http://schemas.microsoft.com/office/drawing/2014/main" id="{BF47EAA6-5782-7C69-8DC3-D71C851949F0}"/>
              </a:ext>
            </a:extLst>
          </p:cNvPr>
          <p:cNvSpPr/>
          <p:nvPr/>
        </p:nvSpPr>
        <p:spPr>
          <a:xfrm>
            <a:off x="6388717" y="4799364"/>
            <a:ext cx="3639978" cy="586438"/>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図 59">
            <a:extLst>
              <a:ext uri="{FF2B5EF4-FFF2-40B4-BE49-F238E27FC236}">
                <a16:creationId xmlns:a16="http://schemas.microsoft.com/office/drawing/2014/main" id="{2F27F3B0-51E5-D8A5-A849-47AD830C911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8077" y="4924433"/>
            <a:ext cx="440454" cy="440454"/>
          </a:xfrm>
          <a:prstGeom prst="rect">
            <a:avLst/>
          </a:prstGeom>
        </p:spPr>
      </p:pic>
      <p:sp>
        <p:nvSpPr>
          <p:cNvPr id="56" name="TextBox 55">
            <a:extLst>
              <a:ext uri="{FF2B5EF4-FFF2-40B4-BE49-F238E27FC236}">
                <a16:creationId xmlns:a16="http://schemas.microsoft.com/office/drawing/2014/main" id="{47528443-8C26-4B8F-4642-3A72DC12C2A3}"/>
              </a:ext>
            </a:extLst>
          </p:cNvPr>
          <p:cNvSpPr txBox="1"/>
          <p:nvPr/>
        </p:nvSpPr>
        <p:spPr>
          <a:xfrm>
            <a:off x="617364" y="4508802"/>
            <a:ext cx="1259570" cy="238880"/>
          </a:xfrm>
          <a:prstGeom prst="rect">
            <a:avLst/>
          </a:prstGeom>
          <a:solidFill>
            <a:srgbClr val="11334F"/>
          </a:solidFill>
        </p:spPr>
        <p:txBody>
          <a:bodyPr wrap="none" lIns="91440" tIns="91440" rIns="91440" bIns="91440" rtlCol="0" anchor="ctr" anchorCtr="0">
            <a:noAutofit/>
          </a:bodyPr>
          <a:lstStyle/>
          <a:p>
            <a:pPr algn="ctr"/>
            <a:r>
              <a:rPr lang="en-US" sz="1200" dirty="0">
                <a:solidFill>
                  <a:schemeClr val="bg1"/>
                </a:solidFill>
              </a:rPr>
              <a:t>Role Level Security</a:t>
            </a:r>
          </a:p>
        </p:txBody>
      </p:sp>
      <p:sp>
        <p:nvSpPr>
          <p:cNvPr id="58" name="TextBox 57">
            <a:extLst>
              <a:ext uri="{FF2B5EF4-FFF2-40B4-BE49-F238E27FC236}">
                <a16:creationId xmlns:a16="http://schemas.microsoft.com/office/drawing/2014/main" id="{D73A55DB-31DD-8677-4CC6-B1B08E67AD2A}"/>
              </a:ext>
            </a:extLst>
          </p:cNvPr>
          <p:cNvSpPr txBox="1"/>
          <p:nvPr/>
        </p:nvSpPr>
        <p:spPr>
          <a:xfrm>
            <a:off x="1162347" y="5070090"/>
            <a:ext cx="654346" cy="307777"/>
          </a:xfrm>
          <a:prstGeom prst="rect">
            <a:avLst/>
          </a:prstGeom>
          <a:noFill/>
        </p:spPr>
        <p:txBody>
          <a:bodyPr wrap="none" rtlCol="0">
            <a:spAutoFit/>
          </a:bodyPr>
          <a:lstStyle/>
          <a:p>
            <a:r>
              <a:rPr lang="en-US" sz="1400" dirty="0"/>
              <a:t>User 1</a:t>
            </a:r>
          </a:p>
        </p:txBody>
      </p:sp>
      <p:sp>
        <p:nvSpPr>
          <p:cNvPr id="59" name="TextBox 58">
            <a:extLst>
              <a:ext uri="{FF2B5EF4-FFF2-40B4-BE49-F238E27FC236}">
                <a16:creationId xmlns:a16="http://schemas.microsoft.com/office/drawing/2014/main" id="{9A103286-9088-7C09-F657-4B77F7EC06DC}"/>
              </a:ext>
            </a:extLst>
          </p:cNvPr>
          <p:cNvSpPr txBox="1"/>
          <p:nvPr/>
        </p:nvSpPr>
        <p:spPr>
          <a:xfrm>
            <a:off x="534260" y="5420837"/>
            <a:ext cx="1399742" cy="261610"/>
          </a:xfrm>
          <a:prstGeom prst="rect">
            <a:avLst/>
          </a:prstGeom>
          <a:noFill/>
        </p:spPr>
        <p:txBody>
          <a:bodyPr wrap="none" rtlCol="0">
            <a:spAutoFit/>
          </a:bodyPr>
          <a:lstStyle/>
          <a:p>
            <a:r>
              <a:rPr lang="en-US" sz="1100" dirty="0"/>
              <a:t>user1@example.com</a:t>
            </a:r>
          </a:p>
        </p:txBody>
      </p:sp>
      <p:sp>
        <p:nvSpPr>
          <p:cNvPr id="60" name="TextBox 59">
            <a:extLst>
              <a:ext uri="{FF2B5EF4-FFF2-40B4-BE49-F238E27FC236}">
                <a16:creationId xmlns:a16="http://schemas.microsoft.com/office/drawing/2014/main" id="{B8847D9D-A8DC-9063-B6C9-FEE161E384E6}"/>
              </a:ext>
            </a:extLst>
          </p:cNvPr>
          <p:cNvSpPr txBox="1"/>
          <p:nvPr/>
        </p:nvSpPr>
        <p:spPr>
          <a:xfrm>
            <a:off x="547217" y="5688217"/>
            <a:ext cx="1324402" cy="430887"/>
          </a:xfrm>
          <a:prstGeom prst="rect">
            <a:avLst/>
          </a:prstGeom>
          <a:noFill/>
        </p:spPr>
        <p:txBody>
          <a:bodyPr wrap="none" rtlCol="0">
            <a:spAutoFit/>
          </a:bodyPr>
          <a:lstStyle/>
          <a:p>
            <a:r>
              <a:rPr lang="en-US" sz="1100" dirty="0"/>
              <a:t>Role: Area Manager</a:t>
            </a:r>
          </a:p>
          <a:p>
            <a:endParaRPr lang="en-US" sz="1100" dirty="0"/>
          </a:p>
        </p:txBody>
      </p:sp>
    </p:spTree>
    <p:extLst>
      <p:ext uri="{BB962C8B-B14F-4D97-AF65-F5344CB8AC3E}">
        <p14:creationId xmlns:p14="http://schemas.microsoft.com/office/powerpoint/2010/main" val="275328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76E31-DC14-9764-1530-C28B903259CA}"/>
              </a:ext>
            </a:extLst>
          </p:cNvPr>
          <p:cNvPicPr>
            <a:picLocks noChangeAspect="1"/>
          </p:cNvPicPr>
          <p:nvPr/>
        </p:nvPicPr>
        <p:blipFill>
          <a:blip r:embed="rId2"/>
          <a:stretch>
            <a:fillRect/>
          </a:stretch>
        </p:blipFill>
        <p:spPr>
          <a:xfrm>
            <a:off x="264755" y="511970"/>
            <a:ext cx="5738790" cy="3710454"/>
          </a:xfrm>
          <a:prstGeom prst="rect">
            <a:avLst/>
          </a:prstGeom>
        </p:spPr>
      </p:pic>
      <p:sp>
        <p:nvSpPr>
          <p:cNvPr id="5" name="Rectangle 1">
            <a:extLst>
              <a:ext uri="{FF2B5EF4-FFF2-40B4-BE49-F238E27FC236}">
                <a16:creationId xmlns:a16="http://schemas.microsoft.com/office/drawing/2014/main" id="{C5C71F81-DF87-6E34-59F1-8C60C0384D95}"/>
              </a:ext>
            </a:extLst>
          </p:cNvPr>
          <p:cNvSpPr/>
          <p:nvPr/>
        </p:nvSpPr>
        <p:spPr>
          <a:xfrm>
            <a:off x="4890317" y="4482887"/>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79F10FE2-5D59-10ED-DDC5-2125BAC502AB}"/>
              </a:ext>
            </a:extLst>
          </p:cNvPr>
          <p:cNvSpPr/>
          <p:nvPr/>
        </p:nvSpPr>
        <p:spPr>
          <a:xfrm>
            <a:off x="277461" y="4473140"/>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5">
            <a:extLst>
              <a:ext uri="{FF2B5EF4-FFF2-40B4-BE49-F238E27FC236}">
                <a16:creationId xmlns:a16="http://schemas.microsoft.com/office/drawing/2014/main" id="{DA1B2A4B-7201-D6CB-08D0-605887BF0A82}"/>
              </a:ext>
            </a:extLst>
          </p:cNvPr>
          <p:cNvSpPr/>
          <p:nvPr/>
        </p:nvSpPr>
        <p:spPr>
          <a:xfrm>
            <a:off x="1517921" y="4474053"/>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00EB892-7863-026F-3610-DC9ED00D24A6}"/>
              </a:ext>
            </a:extLst>
          </p:cNvPr>
          <p:cNvSpPr txBox="1"/>
          <p:nvPr/>
        </p:nvSpPr>
        <p:spPr>
          <a:xfrm>
            <a:off x="4924198" y="6581868"/>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 name="TextBox 9">
            <a:extLst>
              <a:ext uri="{FF2B5EF4-FFF2-40B4-BE49-F238E27FC236}">
                <a16:creationId xmlns:a16="http://schemas.microsoft.com/office/drawing/2014/main" id="{3C89ABA2-E74E-BB47-3AFB-C0E4FE40D314}"/>
              </a:ext>
            </a:extLst>
          </p:cNvPr>
          <p:cNvSpPr txBox="1"/>
          <p:nvPr/>
        </p:nvSpPr>
        <p:spPr>
          <a:xfrm>
            <a:off x="1599165" y="6553625"/>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 name="TextBox 11">
            <a:extLst>
              <a:ext uri="{FF2B5EF4-FFF2-40B4-BE49-F238E27FC236}">
                <a16:creationId xmlns:a16="http://schemas.microsoft.com/office/drawing/2014/main" id="{08C9C116-5FC1-E413-D319-F66FDE38D260}"/>
              </a:ext>
            </a:extLst>
          </p:cNvPr>
          <p:cNvSpPr txBox="1"/>
          <p:nvPr/>
        </p:nvSpPr>
        <p:spPr>
          <a:xfrm>
            <a:off x="328682" y="6553624"/>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1" name="TextBox 15">
            <a:extLst>
              <a:ext uri="{FF2B5EF4-FFF2-40B4-BE49-F238E27FC236}">
                <a16:creationId xmlns:a16="http://schemas.microsoft.com/office/drawing/2014/main" id="{8508D34A-2557-200A-B8C2-D09AD3585B82}"/>
              </a:ext>
            </a:extLst>
          </p:cNvPr>
          <p:cNvSpPr txBox="1"/>
          <p:nvPr/>
        </p:nvSpPr>
        <p:spPr>
          <a:xfrm>
            <a:off x="273971" y="4467279"/>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2" name="TextBox 17">
            <a:extLst>
              <a:ext uri="{FF2B5EF4-FFF2-40B4-BE49-F238E27FC236}">
                <a16:creationId xmlns:a16="http://schemas.microsoft.com/office/drawing/2014/main" id="{A707D56A-2296-FC45-880A-8BAF8CFBA304}"/>
              </a:ext>
            </a:extLst>
          </p:cNvPr>
          <p:cNvSpPr txBox="1"/>
          <p:nvPr/>
        </p:nvSpPr>
        <p:spPr>
          <a:xfrm>
            <a:off x="1526542" y="4467280"/>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3" name="TextBox 19">
            <a:extLst>
              <a:ext uri="{FF2B5EF4-FFF2-40B4-BE49-F238E27FC236}">
                <a16:creationId xmlns:a16="http://schemas.microsoft.com/office/drawing/2014/main" id="{16F1A0F6-1987-9BB0-C5AB-A9AE89008303}"/>
              </a:ext>
            </a:extLst>
          </p:cNvPr>
          <p:cNvSpPr txBox="1"/>
          <p:nvPr/>
        </p:nvSpPr>
        <p:spPr>
          <a:xfrm>
            <a:off x="4888939" y="4461194"/>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4" name="TextBox 27">
            <a:extLst>
              <a:ext uri="{FF2B5EF4-FFF2-40B4-BE49-F238E27FC236}">
                <a16:creationId xmlns:a16="http://schemas.microsoft.com/office/drawing/2014/main" id="{FEE33855-9EB7-27B7-9C74-8B7DCB0EC96B}"/>
              </a:ext>
            </a:extLst>
          </p:cNvPr>
          <p:cNvSpPr txBox="1"/>
          <p:nvPr/>
        </p:nvSpPr>
        <p:spPr>
          <a:xfrm>
            <a:off x="264755" y="4235917"/>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5" name="Picture 29">
            <a:extLst>
              <a:ext uri="{FF2B5EF4-FFF2-40B4-BE49-F238E27FC236}">
                <a16:creationId xmlns:a16="http://schemas.microsoft.com/office/drawing/2014/main" id="{2F480ACD-DAEC-E1C1-F04C-CBC998ED66A8}"/>
              </a:ext>
            </a:extLst>
          </p:cNvPr>
          <p:cNvPicPr>
            <a:picLocks noChangeAspect="1"/>
          </p:cNvPicPr>
          <p:nvPr/>
        </p:nvPicPr>
        <p:blipFill>
          <a:blip r:embed="rId3"/>
          <a:stretch>
            <a:fillRect/>
          </a:stretch>
        </p:blipFill>
        <p:spPr>
          <a:xfrm>
            <a:off x="5230932" y="4863429"/>
            <a:ext cx="350434" cy="333340"/>
          </a:xfrm>
          <a:prstGeom prst="rect">
            <a:avLst/>
          </a:prstGeom>
        </p:spPr>
      </p:pic>
      <p:pic>
        <p:nvPicPr>
          <p:cNvPr id="16" name="Picture 33">
            <a:extLst>
              <a:ext uri="{FF2B5EF4-FFF2-40B4-BE49-F238E27FC236}">
                <a16:creationId xmlns:a16="http://schemas.microsoft.com/office/drawing/2014/main" id="{5AF712C5-68A4-A64A-34E7-71359787E5D1}"/>
              </a:ext>
            </a:extLst>
          </p:cNvPr>
          <p:cNvPicPr>
            <a:picLocks noChangeAspect="1"/>
          </p:cNvPicPr>
          <p:nvPr/>
        </p:nvPicPr>
        <p:blipFill>
          <a:blip r:embed="rId3"/>
          <a:stretch>
            <a:fillRect/>
          </a:stretch>
        </p:blipFill>
        <p:spPr>
          <a:xfrm>
            <a:off x="691774" y="5635644"/>
            <a:ext cx="350434" cy="333340"/>
          </a:xfrm>
          <a:prstGeom prst="rect">
            <a:avLst/>
          </a:prstGeom>
        </p:spPr>
      </p:pic>
      <p:sp>
        <p:nvSpPr>
          <p:cNvPr id="17" name="TextBox 43">
            <a:extLst>
              <a:ext uri="{FF2B5EF4-FFF2-40B4-BE49-F238E27FC236}">
                <a16:creationId xmlns:a16="http://schemas.microsoft.com/office/drawing/2014/main" id="{B17FB79B-7D90-EA4E-A5D1-82F3E603FC6A}"/>
              </a:ext>
            </a:extLst>
          </p:cNvPr>
          <p:cNvSpPr txBox="1"/>
          <p:nvPr/>
        </p:nvSpPr>
        <p:spPr>
          <a:xfrm>
            <a:off x="5069994" y="5257329"/>
            <a:ext cx="755437" cy="228872"/>
          </a:xfrm>
          <a:prstGeom prst="rect">
            <a:avLst/>
          </a:prstGeom>
          <a:noFill/>
        </p:spPr>
        <p:txBody>
          <a:bodyPr wrap="none" lIns="0" tIns="0" rIns="0" bIns="0" rtlCol="0">
            <a:noAutofit/>
          </a:bodyPr>
          <a:lstStyle/>
          <a:p>
            <a:pPr algn="ctr"/>
            <a:r>
              <a:rPr lang="en-US" sz="900" dirty="0"/>
              <a:t>Power BI</a:t>
            </a:r>
          </a:p>
        </p:txBody>
      </p:sp>
      <p:sp>
        <p:nvSpPr>
          <p:cNvPr id="18" name="TextBox 17">
            <a:extLst>
              <a:ext uri="{FF2B5EF4-FFF2-40B4-BE49-F238E27FC236}">
                <a16:creationId xmlns:a16="http://schemas.microsoft.com/office/drawing/2014/main" id="{51413F95-0387-769C-DD18-8C0D364D61A8}"/>
              </a:ext>
            </a:extLst>
          </p:cNvPr>
          <p:cNvSpPr txBox="1"/>
          <p:nvPr/>
        </p:nvSpPr>
        <p:spPr>
          <a:xfrm>
            <a:off x="3001448" y="5293889"/>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9" name="TextBox 55">
            <a:extLst>
              <a:ext uri="{FF2B5EF4-FFF2-40B4-BE49-F238E27FC236}">
                <a16:creationId xmlns:a16="http://schemas.microsoft.com/office/drawing/2014/main" id="{A555BBD7-5235-51D9-123D-8D2D78AE7FBC}"/>
              </a:ext>
            </a:extLst>
          </p:cNvPr>
          <p:cNvSpPr txBox="1"/>
          <p:nvPr/>
        </p:nvSpPr>
        <p:spPr>
          <a:xfrm>
            <a:off x="566619" y="6029544"/>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23" name="TextBox 38">
            <a:extLst>
              <a:ext uri="{FF2B5EF4-FFF2-40B4-BE49-F238E27FC236}">
                <a16:creationId xmlns:a16="http://schemas.microsoft.com/office/drawing/2014/main" id="{DAD0B4EE-F723-EF28-231B-89733F32CCF6}"/>
              </a:ext>
            </a:extLst>
          </p:cNvPr>
          <p:cNvSpPr txBox="1"/>
          <p:nvPr/>
        </p:nvSpPr>
        <p:spPr>
          <a:xfrm>
            <a:off x="1691068" y="5371398"/>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4" name="Picture 2" descr="Azure Synapse Analytics (@Azure_Synapse) / Twitter">
            <a:extLst>
              <a:ext uri="{FF2B5EF4-FFF2-40B4-BE49-F238E27FC236}">
                <a16:creationId xmlns:a16="http://schemas.microsoft.com/office/drawing/2014/main" id="{8FB17E50-6DA9-7E81-C08F-DAF83397CC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3001448" y="4785724"/>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表 2048">
            <a:extLst>
              <a:ext uri="{FF2B5EF4-FFF2-40B4-BE49-F238E27FC236}">
                <a16:creationId xmlns:a16="http://schemas.microsoft.com/office/drawing/2014/main" id="{A48061EC-5E78-2CFE-312D-4DBF28E6143E}"/>
              </a:ext>
            </a:extLst>
          </p:cNvPr>
          <p:cNvGraphicFramePr>
            <a:graphicFrameLocks noGrp="1"/>
          </p:cNvGraphicFramePr>
          <p:nvPr>
            <p:extLst>
              <p:ext uri="{D42A27DB-BD31-4B8C-83A1-F6EECF244321}">
                <p14:modId xmlns:p14="http://schemas.microsoft.com/office/powerpoint/2010/main" val="3486775833"/>
              </p:ext>
            </p:extLst>
          </p:nvPr>
        </p:nvGraphicFramePr>
        <p:xfrm>
          <a:off x="1913490" y="6017219"/>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8" name="直線矢印コネクタ 68">
            <a:extLst>
              <a:ext uri="{FF2B5EF4-FFF2-40B4-BE49-F238E27FC236}">
                <a16:creationId xmlns:a16="http://schemas.microsoft.com/office/drawing/2014/main" id="{91C3F015-137A-898A-EC05-D7E4EADEC73B}"/>
              </a:ext>
            </a:extLst>
          </p:cNvPr>
          <p:cNvCxnSpPr>
            <a:cxnSpLocks/>
          </p:cNvCxnSpPr>
          <p:nvPr/>
        </p:nvCxnSpPr>
        <p:spPr>
          <a:xfrm flipV="1">
            <a:off x="2484071" y="5647870"/>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71">
            <a:extLst>
              <a:ext uri="{FF2B5EF4-FFF2-40B4-BE49-F238E27FC236}">
                <a16:creationId xmlns:a16="http://schemas.microsoft.com/office/drawing/2014/main" id="{F122D9DD-5B6F-97A6-BA3C-B4ACCD562798}"/>
              </a:ext>
            </a:extLst>
          </p:cNvPr>
          <p:cNvCxnSpPr>
            <a:cxnSpLocks/>
          </p:cNvCxnSpPr>
          <p:nvPr/>
        </p:nvCxnSpPr>
        <p:spPr>
          <a:xfrm flipV="1">
            <a:off x="3196500" y="5628092"/>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 descr="Importing Data into Azure Data Lake Storage Gen2">
            <a:extLst>
              <a:ext uri="{FF2B5EF4-FFF2-40B4-BE49-F238E27FC236}">
                <a16:creationId xmlns:a16="http://schemas.microsoft.com/office/drawing/2014/main" id="{FDFB0EC7-D51C-45F0-3FA9-852D039AC3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479" r="25294"/>
          <a:stretch/>
        </p:blipFill>
        <p:spPr bwMode="auto">
          <a:xfrm>
            <a:off x="1782450" y="5725761"/>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矢印コネクタ 76">
            <a:extLst>
              <a:ext uri="{FF2B5EF4-FFF2-40B4-BE49-F238E27FC236}">
                <a16:creationId xmlns:a16="http://schemas.microsoft.com/office/drawing/2014/main" id="{1ACD581B-23C3-A519-4C9B-992D727A6D19}"/>
              </a:ext>
            </a:extLst>
          </p:cNvPr>
          <p:cNvCxnSpPr>
            <a:cxnSpLocks/>
          </p:cNvCxnSpPr>
          <p:nvPr/>
        </p:nvCxnSpPr>
        <p:spPr>
          <a:xfrm flipH="1" flipV="1">
            <a:off x="3728778" y="5656171"/>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矢印: 右 2061">
            <a:extLst>
              <a:ext uri="{FF2B5EF4-FFF2-40B4-BE49-F238E27FC236}">
                <a16:creationId xmlns:a16="http://schemas.microsoft.com/office/drawing/2014/main" id="{294F3A82-5044-D0F5-225A-E897F2B76164}"/>
              </a:ext>
            </a:extLst>
          </p:cNvPr>
          <p:cNvSpPr/>
          <p:nvPr/>
        </p:nvSpPr>
        <p:spPr>
          <a:xfrm>
            <a:off x="1782450" y="4838955"/>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33" name="Picture 8" descr="Accelerate Innovation By Unifying Data Science, Engineering - Delta Lake Clipart (733x672), Png Download">
            <a:extLst>
              <a:ext uri="{FF2B5EF4-FFF2-40B4-BE49-F238E27FC236}">
                <a16:creationId xmlns:a16="http://schemas.microsoft.com/office/drawing/2014/main" id="{BE6BE918-CCA6-5459-B971-F8717B0E4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1740" y="5882066"/>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ccelerate Innovation By Unifying Data Science, Engineering - Delta Lake Clipart (733x672), Png Download">
            <a:extLst>
              <a:ext uri="{FF2B5EF4-FFF2-40B4-BE49-F238E27FC236}">
                <a16:creationId xmlns:a16="http://schemas.microsoft.com/office/drawing/2014/main" id="{B1EB3716-9310-B1B9-E158-4B59B930C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374" y="5877156"/>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zure Synapse Analytics (@Azure_Synapse) / Twitter">
            <a:extLst>
              <a:ext uri="{FF2B5EF4-FFF2-40B4-BE49-F238E27FC236}">
                <a16:creationId xmlns:a16="http://schemas.microsoft.com/office/drawing/2014/main" id="{112C5657-CA98-8583-A218-505270A518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633480" y="4935921"/>
            <a:ext cx="433847" cy="47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73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19A19877-8423-8BB9-9AEE-07DA5A96C177}"/>
              </a:ext>
            </a:extLst>
          </p:cNvPr>
          <p:cNvSpPr/>
          <p:nvPr/>
        </p:nvSpPr>
        <p:spPr>
          <a:xfrm>
            <a:off x="468923" y="1296104"/>
            <a:ext cx="5040923" cy="166090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図 4" descr="ロゴ&#10;&#10;中程度の精度で自動的に生成された説明">
            <a:extLst>
              <a:ext uri="{FF2B5EF4-FFF2-40B4-BE49-F238E27FC236}">
                <a16:creationId xmlns:a16="http://schemas.microsoft.com/office/drawing/2014/main" id="{6234A3CA-88DF-97B1-0E41-AE827DE4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79" y="2202949"/>
            <a:ext cx="4801270" cy="666843"/>
          </a:xfrm>
          <a:prstGeom prst="rect">
            <a:avLst/>
          </a:prstGeom>
        </p:spPr>
      </p:pic>
      <p:sp>
        <p:nvSpPr>
          <p:cNvPr id="6" name="正方形/長方形 5">
            <a:extLst>
              <a:ext uri="{FF2B5EF4-FFF2-40B4-BE49-F238E27FC236}">
                <a16:creationId xmlns:a16="http://schemas.microsoft.com/office/drawing/2014/main" id="{511237B0-9C01-536D-DFC3-FD9AF5878B09}"/>
              </a:ext>
            </a:extLst>
          </p:cNvPr>
          <p:cNvSpPr/>
          <p:nvPr/>
        </p:nvSpPr>
        <p:spPr>
          <a:xfrm>
            <a:off x="595066" y="1465385"/>
            <a:ext cx="118722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正方形/長方形 6">
            <a:extLst>
              <a:ext uri="{FF2B5EF4-FFF2-40B4-BE49-F238E27FC236}">
                <a16:creationId xmlns:a16="http://schemas.microsoft.com/office/drawing/2014/main" id="{6A0C6693-1A7E-C81E-9A2E-3285C1C93199}"/>
              </a:ext>
            </a:extLst>
          </p:cNvPr>
          <p:cNvSpPr/>
          <p:nvPr/>
        </p:nvSpPr>
        <p:spPr>
          <a:xfrm>
            <a:off x="1782290" y="1465385"/>
            <a:ext cx="925741"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正方形/長方形 7">
            <a:extLst>
              <a:ext uri="{FF2B5EF4-FFF2-40B4-BE49-F238E27FC236}">
                <a16:creationId xmlns:a16="http://schemas.microsoft.com/office/drawing/2014/main" id="{AD233287-6EA3-43EC-49A0-9F1321C36043}"/>
              </a:ext>
            </a:extLst>
          </p:cNvPr>
          <p:cNvSpPr/>
          <p:nvPr/>
        </p:nvSpPr>
        <p:spPr>
          <a:xfrm>
            <a:off x="2708031" y="1465385"/>
            <a:ext cx="19577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正方形/長方形 8">
            <a:extLst>
              <a:ext uri="{FF2B5EF4-FFF2-40B4-BE49-F238E27FC236}">
                <a16:creationId xmlns:a16="http://schemas.microsoft.com/office/drawing/2014/main" id="{7FCD229E-FB99-EF70-F829-6CF0AC73AB77}"/>
              </a:ext>
            </a:extLst>
          </p:cNvPr>
          <p:cNvSpPr/>
          <p:nvPr/>
        </p:nvSpPr>
        <p:spPr>
          <a:xfrm>
            <a:off x="4665784" y="1465385"/>
            <a:ext cx="7305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テキスト ボックス 9">
            <a:extLst>
              <a:ext uri="{FF2B5EF4-FFF2-40B4-BE49-F238E27FC236}">
                <a16:creationId xmlns:a16="http://schemas.microsoft.com/office/drawing/2014/main" id="{4D5C3175-E984-B769-66F0-4237E744BD54}"/>
              </a:ext>
            </a:extLst>
          </p:cNvPr>
          <p:cNvSpPr txBox="1"/>
          <p:nvPr/>
        </p:nvSpPr>
        <p:spPr>
          <a:xfrm>
            <a:off x="690638" y="1537384"/>
            <a:ext cx="996078" cy="646331"/>
          </a:xfrm>
          <a:prstGeom prst="rect">
            <a:avLst/>
          </a:prstGeom>
          <a:noFill/>
        </p:spPr>
        <p:txBody>
          <a:bodyPr wrap="square" rtlCol="0">
            <a:spAutoFit/>
          </a:bodyPr>
          <a:lstStyle/>
          <a:p>
            <a:pPr algn="ctr"/>
            <a:r>
              <a:rPr lang="ja-JP" altLang="en-US" sz="1200" b="1" dirty="0">
                <a:solidFill>
                  <a:schemeClr val="accent1"/>
                </a:solidFill>
              </a:rPr>
              <a:t>①</a:t>
            </a:r>
            <a:endParaRPr lang="en-US" altLang="ja-JP" sz="1200" b="1" dirty="0">
              <a:solidFill>
                <a:schemeClr val="accent1"/>
              </a:solidFill>
            </a:endParaRPr>
          </a:p>
          <a:p>
            <a:pPr algn="ctr"/>
            <a:r>
              <a:rPr lang="en-US" altLang="ja-JP" sz="1200" b="1" dirty="0">
                <a:solidFill>
                  <a:schemeClr val="accent1"/>
                </a:solidFill>
              </a:rPr>
              <a:t>No. of teammates</a:t>
            </a:r>
            <a:r>
              <a:rPr lang="ja-JP" altLang="en-US" sz="1200" b="1" dirty="0">
                <a:solidFill>
                  <a:schemeClr val="accent1"/>
                </a:solidFill>
              </a:rPr>
              <a:t> </a:t>
            </a:r>
            <a:endParaRPr lang="en-US" sz="1200" b="1" dirty="0">
              <a:solidFill>
                <a:schemeClr val="accent1"/>
              </a:solidFill>
            </a:endParaRPr>
          </a:p>
        </p:txBody>
      </p:sp>
      <p:sp>
        <p:nvSpPr>
          <p:cNvPr id="11" name="テキスト ボックス 10">
            <a:extLst>
              <a:ext uri="{FF2B5EF4-FFF2-40B4-BE49-F238E27FC236}">
                <a16:creationId xmlns:a16="http://schemas.microsoft.com/office/drawing/2014/main" id="{69E84848-E82C-AA2C-89FC-EDDBB97FD949}"/>
              </a:ext>
            </a:extLst>
          </p:cNvPr>
          <p:cNvSpPr txBox="1"/>
          <p:nvPr/>
        </p:nvSpPr>
        <p:spPr>
          <a:xfrm>
            <a:off x="1870976" y="1537384"/>
            <a:ext cx="748368" cy="461665"/>
          </a:xfrm>
          <a:prstGeom prst="rect">
            <a:avLst/>
          </a:prstGeom>
          <a:noFill/>
        </p:spPr>
        <p:txBody>
          <a:bodyPr wrap="square" rtlCol="0">
            <a:spAutoFit/>
          </a:bodyPr>
          <a:lstStyle/>
          <a:p>
            <a:pPr algn="ctr"/>
            <a:r>
              <a:rPr lang="ja-JP" altLang="en-US" sz="1200" b="1" dirty="0">
                <a:solidFill>
                  <a:schemeClr val="accent1"/>
                </a:solidFill>
              </a:rPr>
              <a:t>②</a:t>
            </a:r>
            <a:endParaRPr lang="en-US" altLang="ja-JP" sz="1200" b="1" dirty="0">
              <a:solidFill>
                <a:schemeClr val="accent1"/>
              </a:solidFill>
            </a:endParaRPr>
          </a:p>
          <a:p>
            <a:pPr algn="ctr"/>
            <a:r>
              <a:rPr lang="en-US" altLang="ja-JP" sz="1200" b="1" dirty="0">
                <a:solidFill>
                  <a:schemeClr val="accent1"/>
                </a:solidFill>
              </a:rPr>
              <a:t>Rank</a:t>
            </a:r>
            <a:endParaRPr lang="en-US" sz="1200" b="1" dirty="0">
              <a:solidFill>
                <a:schemeClr val="accent1"/>
              </a:solidFill>
            </a:endParaRPr>
          </a:p>
        </p:txBody>
      </p:sp>
      <p:sp>
        <p:nvSpPr>
          <p:cNvPr id="12" name="テキスト ボックス 11">
            <a:extLst>
              <a:ext uri="{FF2B5EF4-FFF2-40B4-BE49-F238E27FC236}">
                <a16:creationId xmlns:a16="http://schemas.microsoft.com/office/drawing/2014/main" id="{B298ACA2-B273-5290-20FF-8B091D6EDC43}"/>
              </a:ext>
            </a:extLst>
          </p:cNvPr>
          <p:cNvSpPr txBox="1"/>
          <p:nvPr/>
        </p:nvSpPr>
        <p:spPr>
          <a:xfrm>
            <a:off x="2819400" y="1537384"/>
            <a:ext cx="1735015" cy="646331"/>
          </a:xfrm>
          <a:prstGeom prst="rect">
            <a:avLst/>
          </a:prstGeom>
          <a:noFill/>
        </p:spPr>
        <p:txBody>
          <a:bodyPr wrap="square" rtlCol="0">
            <a:spAutoFit/>
          </a:bodyPr>
          <a:lstStyle/>
          <a:p>
            <a:pPr algn="ctr"/>
            <a:r>
              <a:rPr lang="ja-JP" altLang="en-US" sz="1200" b="1" dirty="0">
                <a:solidFill>
                  <a:schemeClr val="accent1"/>
                </a:solidFill>
              </a:rPr>
              <a:t>③</a:t>
            </a:r>
            <a:endParaRPr lang="en-US" altLang="ja-JP" sz="1200" b="1" dirty="0">
              <a:solidFill>
                <a:schemeClr val="accent1"/>
              </a:solidFill>
            </a:endParaRPr>
          </a:p>
          <a:p>
            <a:pPr algn="ctr"/>
            <a:r>
              <a:rPr lang="en-US" altLang="ja-JP" sz="1200" b="1" dirty="0">
                <a:solidFill>
                  <a:schemeClr val="accent1"/>
                </a:solidFill>
              </a:rPr>
              <a:t>No. of participating teams </a:t>
            </a:r>
            <a:endParaRPr lang="en-US" sz="1200" b="1" dirty="0">
              <a:solidFill>
                <a:schemeClr val="accent1"/>
              </a:solidFill>
            </a:endParaRPr>
          </a:p>
        </p:txBody>
      </p:sp>
      <p:sp>
        <p:nvSpPr>
          <p:cNvPr id="13" name="テキスト ボックス 12">
            <a:extLst>
              <a:ext uri="{FF2B5EF4-FFF2-40B4-BE49-F238E27FC236}">
                <a16:creationId xmlns:a16="http://schemas.microsoft.com/office/drawing/2014/main" id="{AB42FFB0-31AC-2084-C16B-4AA1A82192BA}"/>
              </a:ext>
            </a:extLst>
          </p:cNvPr>
          <p:cNvSpPr txBox="1"/>
          <p:nvPr/>
        </p:nvSpPr>
        <p:spPr>
          <a:xfrm>
            <a:off x="4779774" y="1537384"/>
            <a:ext cx="502572" cy="461665"/>
          </a:xfrm>
          <a:prstGeom prst="rect">
            <a:avLst/>
          </a:prstGeom>
          <a:noFill/>
        </p:spPr>
        <p:txBody>
          <a:bodyPr wrap="square" rtlCol="0">
            <a:spAutoFit/>
          </a:bodyPr>
          <a:lstStyle/>
          <a:p>
            <a:pPr algn="ctr"/>
            <a:r>
              <a:rPr lang="ja-JP" altLang="en-US" sz="1200" b="1" dirty="0">
                <a:solidFill>
                  <a:schemeClr val="accent1"/>
                </a:solidFill>
              </a:rPr>
              <a:t>④</a:t>
            </a:r>
            <a:endParaRPr lang="en-US" altLang="ja-JP" sz="1200" b="1" dirty="0">
              <a:solidFill>
                <a:schemeClr val="accent1"/>
              </a:solidFill>
            </a:endParaRPr>
          </a:p>
          <a:p>
            <a:pPr algn="ctr"/>
            <a:r>
              <a:rPr lang="en-US" altLang="ja-JP" sz="1200" b="1" dirty="0">
                <a:solidFill>
                  <a:schemeClr val="accent1"/>
                </a:solidFill>
              </a:rPr>
              <a:t>Time</a:t>
            </a:r>
            <a:endParaRPr lang="en-US" sz="1200" b="1" dirty="0">
              <a:solidFill>
                <a:schemeClr val="accent1"/>
              </a:solidFill>
            </a:endParaRPr>
          </a:p>
        </p:txBody>
      </p:sp>
      <p:pic>
        <p:nvPicPr>
          <p:cNvPr id="17" name="図 16">
            <a:extLst>
              <a:ext uri="{FF2B5EF4-FFF2-40B4-BE49-F238E27FC236}">
                <a16:creationId xmlns:a16="http://schemas.microsoft.com/office/drawing/2014/main" id="{0CA41956-9453-29A4-99AE-DC5AECC423AC}"/>
              </a:ext>
            </a:extLst>
          </p:cNvPr>
          <p:cNvPicPr>
            <a:picLocks noChangeAspect="1"/>
          </p:cNvPicPr>
          <p:nvPr/>
        </p:nvPicPr>
        <p:blipFill>
          <a:blip r:embed="rId3"/>
          <a:stretch>
            <a:fillRect/>
          </a:stretch>
        </p:blipFill>
        <p:spPr>
          <a:xfrm>
            <a:off x="560279" y="3160911"/>
            <a:ext cx="5041829" cy="1658256"/>
          </a:xfrm>
          <a:prstGeom prst="rect">
            <a:avLst/>
          </a:prstGeom>
        </p:spPr>
      </p:pic>
    </p:spTree>
    <p:extLst>
      <p:ext uri="{BB962C8B-B14F-4D97-AF65-F5344CB8AC3E}">
        <p14:creationId xmlns:p14="http://schemas.microsoft.com/office/powerpoint/2010/main" val="2718662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9000</TotalTime>
  <Words>3987</Words>
  <Application>Microsoft Office PowerPoint</Application>
  <PresentationFormat>Widescreen</PresentationFormat>
  <Paragraphs>1978</Paragraphs>
  <Slides>61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AI環境構築：PaaS</vt:lpstr>
      <vt:lpstr>PowerPoint Presentation</vt:lpstr>
      <vt:lpstr>PowerPoint Presentation</vt:lpstr>
      <vt:lpstr>AI環境構築：IaaS</vt:lpstr>
      <vt:lpstr>PowerPoint Presentation</vt:lpstr>
      <vt:lpstr>PowerPoint Presentation</vt:lpstr>
      <vt:lpstr>AI環境構築：推論モデル・Kubernetes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Kritdikoon Woraitthinan</cp:lastModifiedBy>
  <cp:revision>363</cp:revision>
  <dcterms:created xsi:type="dcterms:W3CDTF">2020-07-15T20:01:48Z</dcterms:created>
  <dcterms:modified xsi:type="dcterms:W3CDTF">2023-08-25T21:00:25Z</dcterms:modified>
</cp:coreProperties>
</file>